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80158941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80158941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step is required because we want to view the performance of each </a:t>
            </a:r>
            <a:r>
              <a:rPr lang="es"/>
              <a:t>categories</a:t>
            </a:r>
            <a:r>
              <a:rPr lang="es"/>
              <a:t> by </a:t>
            </a:r>
            <a:r>
              <a:rPr lang="es"/>
              <a:t>numerical</a:t>
            </a:r>
            <a:r>
              <a:rPr lang="es"/>
              <a:t> rating, not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 it will be required in the calculation of NPS afterwards.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Thus we create this Rating_range table to merge to merge with rating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Feedback_Category table to merge with each type of feedback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80158941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80158941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80158941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80158941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80158941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80158941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80a14e99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80a14e99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After finished working with the data set. The </a:t>
            </a:r>
            <a:r>
              <a:rPr lang="es"/>
              <a:t>next</a:t>
            </a:r>
            <a:r>
              <a:rPr lang="es"/>
              <a:t> part is setting up the dashboard.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80a14e99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80a14e99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Firstly, we have to add visuals to the dashboard.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 add the background of the dashboard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and create the graphs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let’s take a look at each one of them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1.  …next slide…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80572f4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80572f4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1,2)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These 2 are slicer; it works as a button to filtering </a:t>
            </a:r>
            <a:r>
              <a:rPr lang="es"/>
              <a:t>the shown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 first one is slicer of purpose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 second one is slicer of gender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80a14e9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80a14e9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3,4</a:t>
            </a:r>
            <a:r>
              <a:rPr lang="e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 graph at the top is a gauge of NPS score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 bottom one is a clustered bar chart shows a count of NPS category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In this case, we have 3 NPS categories and the bar is the count of each one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80a14e9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80a14e9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5,6</a:t>
            </a:r>
            <a:r>
              <a:rPr lang="e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These 2 </a:t>
            </a:r>
            <a:r>
              <a:rPr lang="es">
                <a:solidFill>
                  <a:schemeClr val="dk1"/>
                </a:solidFill>
              </a:rPr>
              <a:t>graphs</a:t>
            </a:r>
            <a:r>
              <a:rPr lang="es">
                <a:solidFill>
                  <a:schemeClr val="dk1"/>
                </a:solidFill>
              </a:rPr>
              <a:t> are both donut chart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 first one shows a count of purpose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And the second one shows a count of gender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80a14e99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80a14e99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7,8</a:t>
            </a:r>
            <a:r>
              <a:rPr lang="e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 graph at the top is a </a:t>
            </a:r>
            <a:r>
              <a:rPr lang="es">
                <a:solidFill>
                  <a:schemeClr val="dk1"/>
                </a:solidFill>
              </a:rPr>
              <a:t>clustered column chart that shows</a:t>
            </a:r>
            <a:r>
              <a:rPr lang="es">
                <a:solidFill>
                  <a:schemeClr val="dk1"/>
                </a:solidFill>
              </a:rPr>
              <a:t> the sum of </a:t>
            </a:r>
            <a:r>
              <a:rPr lang="es">
                <a:solidFill>
                  <a:schemeClr val="dk1"/>
                </a:solidFill>
              </a:rPr>
              <a:t>rating</a:t>
            </a:r>
            <a:r>
              <a:rPr lang="es">
                <a:solidFill>
                  <a:schemeClr val="dk1"/>
                </a:solidFill>
              </a:rPr>
              <a:t> score per each feedback category; This </a:t>
            </a:r>
            <a:r>
              <a:rPr lang="es">
                <a:solidFill>
                  <a:schemeClr val="dk1"/>
                </a:solidFill>
              </a:rPr>
              <a:t>graph</a:t>
            </a:r>
            <a:r>
              <a:rPr lang="es">
                <a:solidFill>
                  <a:schemeClr val="dk1"/>
                </a:solidFill>
              </a:rPr>
              <a:t> shows a feedback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The bottom one is a ribbon chart that shows a source trend; it is a count of source per each checkout date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80a14e9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80a14e9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80572f40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80572f40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Next, I set-up the theme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change color, format, and each graph title (I make it shorter and easier to read)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and now the graph started look a lot more better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80a14e9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80a14e9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After finish organizing visual, I add 3 more things: overall rating, slicer of </a:t>
            </a:r>
            <a:r>
              <a:rPr lang="es"/>
              <a:t>checkout</a:t>
            </a:r>
            <a:r>
              <a:rPr lang="es"/>
              <a:t> date for filtering, and the title of the dashboard (“Customer feedback dashboard”).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Overall rating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How do we get 3.6?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 use card to shows the average of overall experience &lt;- In this case, we got 3.6 out of 5.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For the stars, I use clustered bar chart of overall experience and then insert a 5 stars icon on top of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S</a:t>
            </a:r>
            <a:r>
              <a:rPr lang="es">
                <a:solidFill>
                  <a:schemeClr val="dk1"/>
                </a:solidFill>
              </a:rPr>
              <a:t>licer of checkout date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we can use it to filtering the information in the dashboard the same way as the first 2 slicers I mentioned before.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80c3341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80c3341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These are some of the examples of </a:t>
            </a:r>
            <a:r>
              <a:rPr lang="es"/>
              <a:t>adjusting the slicers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80c3341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80c3341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Done!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First we do data acquisition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By using customer survey created by microsoft form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This forms can be shared in so many ways to collect data including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sharing the direct URL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sharing to social media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Sending via email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it can also generate QR code and embedded html to post on pages and websites.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collected data can be open in excel which you can save and open it on Power bi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0158941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80158941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We use this question on our survey to get the NPS score for our business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NPS (Net Promoter Score) is a metric used to gauge customer satisfaction 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The respondents f this surverys were divided 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600"/>
              <a:buFont typeface="Roboto"/>
              <a:buAutoNum type="arabicPeriod"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Promoters (9-10 rating)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600"/>
              <a:buFont typeface="Roboto"/>
              <a:buAutoNum type="arabicPeriod"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Passives (7-8 rating)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909C"/>
              </a:buClr>
              <a:buSzPts val="1600"/>
              <a:buFont typeface="Roboto"/>
              <a:buAutoNum type="arabicPeriod"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Detractors (1-6 rating)</a:t>
            </a:r>
            <a:endParaRPr sz="1600">
              <a:solidFill>
                <a:srgbClr val="78909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78909C"/>
                </a:solidFill>
                <a:latin typeface="Roboto"/>
                <a:ea typeface="Roboto"/>
                <a:cs typeface="Roboto"/>
                <a:sym typeface="Roboto"/>
              </a:rPr>
              <a:t>and NPS is calculated by Promoters % - Detractors %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For this project we use a mock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8015894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08015894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After importing data to power bi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we remove some irrelevant </a:t>
            </a:r>
            <a:r>
              <a:rPr lang="es"/>
              <a:t>columns</a:t>
            </a:r>
            <a:r>
              <a:rPr lang="es"/>
              <a:t> from the table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these data were auto-generated by the microsoft excel survey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AutoNum type="arabicPeriod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Separate feedback tables: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-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General questions (purpose of the visit,source of information,overall rating)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-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Feedback (staff , room services)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Then we rename the table and remove irrelevant column from rach table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however, the customer ID which is a unique number will remain on each table because it is a primary key.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(We will use it to link both tables together later on)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80158941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080158941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AutoNum type="arabicPeriod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Separate feedback tables: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-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General questions (purpose of the visit,source of information,overall rating)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-"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Feedback (staff , room services)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Then we rename the table and remove irrelevant column from rach table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however, the customer ID which is a unique number will remain on each table because it is a primary key.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(We will use it to link both tables together later on)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80158941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80158941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we unpivot the ID </a:t>
            </a:r>
            <a:r>
              <a:rPr lang="es"/>
              <a:t>column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which will translate all other </a:t>
            </a:r>
            <a:r>
              <a:rPr lang="es"/>
              <a:t>columns</a:t>
            </a:r>
            <a:r>
              <a:rPr lang="es"/>
              <a:t> into attribute-valued pairs (translate all the other headers into rows)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5">
  <p:cSld name="CUSTOM_12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title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4">
  <p:cSld name="CUSTOM_12_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fmla="val 50000" name="adj"/>
              </a:avLst>
            </a:prstGeom>
            <a:solidFill>
              <a:srgbClr val="1934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/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3">
  <p:cSld name="CUSTOM_12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b="1" sz="1400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2">
  <p:cSld name="CUSTOM_12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 1">
  <p:cSld name="CUSTOM_1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3E606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 1">
  <p:cSld name="BIG_NUMBER_1">
    <p:bg>
      <p:bgPr>
        <a:solidFill>
          <a:srgbClr val="3E606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2" type="title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1" sz="72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8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right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hasCustomPrompt="1" type="title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2" type="title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hasCustomPrompt="1" idx="4" type="title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ext">
  <p:cSld name="CUSTOM_1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type="tx">
  <p:cSld name="TITLE_AND_BODY">
    <p:bg>
      <p:bgPr>
        <a:solidFill>
          <a:srgbClr val="19344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slid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5" type="subTitle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6" type="subTitle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7" type="subTitle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8" type="subTitle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rgbClr val="A5B7C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s &amp; two column">
  <p:cSld name="CUSTOM_1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4" type="title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">
  <p:cSld name="CUSTOM_1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image and title 1">
  <p:cSld name="CUSTOM_14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cap="flat" cmpd="sng" w="19050">
            <a:solidFill>
              <a:srgbClr val="1934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text right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2" type="title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">
  <p:cSld name="CUSTOM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nd text left 1">
  <p:cSld name="CUSTOM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2" type="title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Right">
  <p:cSld name="CUSTOM_8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5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slide">
  <p:cSld name="CUSTOM_7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with title and text left">
  <p:cSld name="CUSTOM_9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idx="3" type="subTitle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 slide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title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3" type="title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7"/>
          <p:cNvSpPr txBox="1"/>
          <p:nvPr>
            <p:ph idx="4" type="title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5" type="title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 slide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38" name="Google Shape;38;p8"/>
          <p:cNvSpPr txBox="1"/>
          <p:nvPr>
            <p:ph idx="2" type="title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3" type="title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4" type="title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5" type="title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b="1" sz="18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/>
        </p:txBody>
      </p:sp>
      <p:sp>
        <p:nvSpPr>
          <p:cNvPr id="42" name="Google Shape;42;p8"/>
          <p:cNvSpPr txBox="1"/>
          <p:nvPr>
            <p:ph idx="6" type="title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idx="7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" name="Google Shape;48;p9"/>
          <p:cNvSpPr txBox="1"/>
          <p:nvPr>
            <p:ph idx="2" type="title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3" type="title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" name="Google Shape;50;p9"/>
          <p:cNvSpPr txBox="1"/>
          <p:nvPr>
            <p:ph idx="4" type="title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5" type="title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9"/>
          <p:cNvSpPr txBox="1"/>
          <p:nvPr>
            <p:ph idx="6" type="title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cap="flat" cmpd="sng" w="19050">
            <a:solidFill>
              <a:srgbClr val="A5B7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idx="7" type="title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9"/>
          <p:cNvSpPr txBox="1"/>
          <p:nvPr>
            <p:ph idx="8" type="title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9" type="title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9"/>
          <p:cNvSpPr txBox="1"/>
          <p:nvPr>
            <p:ph idx="13" type="title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4" type="title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b="1" sz="1400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9"/>
          <p:cNvSpPr txBox="1"/>
          <p:nvPr>
            <p:ph idx="15" type="title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6"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b="1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CUSTOM_1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b="0" i="0" sz="2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Customer Feedback Dashboard</a:t>
            </a:r>
            <a:endParaRPr/>
          </a:p>
        </p:txBody>
      </p:sp>
      <p:sp>
        <p:nvSpPr>
          <p:cNvPr id="152" name="Google Shape;152;p28"/>
          <p:cNvSpPr txBox="1"/>
          <p:nvPr>
            <p:ph idx="4294967295" type="body"/>
          </p:nvPr>
        </p:nvSpPr>
        <p:spPr>
          <a:xfrm>
            <a:off x="7212425" y="436800"/>
            <a:ext cx="18396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000">
                <a:solidFill>
                  <a:srgbClr val="A5B7C6"/>
                </a:solidFill>
              </a:rPr>
              <a:t>Group members:</a:t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000">
                <a:solidFill>
                  <a:srgbClr val="A5B7C6"/>
                </a:solidFill>
              </a:rPr>
              <a:t>Watsamon Phongwanit</a:t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000">
                <a:solidFill>
                  <a:srgbClr val="A5B7C6"/>
                </a:solidFill>
              </a:rPr>
              <a:t>2010160002</a:t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000">
                <a:solidFill>
                  <a:srgbClr val="A5B7C6"/>
                </a:solidFill>
              </a:rPr>
              <a:t>Karnsiree Karnka</a:t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" sz="1000">
                <a:solidFill>
                  <a:srgbClr val="A5B7C6"/>
                </a:solidFill>
              </a:rPr>
              <a:t>2010160003</a:t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rgbClr val="A5B7C6"/>
              </a:solidFill>
            </a:endParaRPr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ITE354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>
            <a:off x="2716075" y="3837875"/>
            <a:ext cx="3146700" cy="1078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Merge Queries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0" y="572174"/>
            <a:ext cx="3506890" cy="31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914" y="631574"/>
            <a:ext cx="2482136" cy="242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400" y="914565"/>
            <a:ext cx="4692218" cy="1223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6702350" y="818562"/>
            <a:ext cx="2215500" cy="288000"/>
          </a:xfrm>
          <a:prstGeom prst="ellipse">
            <a:avLst/>
          </a:prstGeom>
          <a:noFill/>
          <a:ln cap="flat" cmpd="sng" w="952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7"/>
          <p:cNvCxnSpPr>
            <a:stCxn id="237" idx="0"/>
            <a:endCxn id="239" idx="3"/>
          </p:cNvCxnSpPr>
          <p:nvPr/>
        </p:nvCxnSpPr>
        <p:spPr>
          <a:xfrm rot="10800000">
            <a:off x="7507100" y="430662"/>
            <a:ext cx="3030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" name="Google Shape;239;p37"/>
          <p:cNvSpPr/>
          <p:nvPr/>
        </p:nvSpPr>
        <p:spPr>
          <a:xfrm>
            <a:off x="5862784" y="289287"/>
            <a:ext cx="1644300" cy="28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two new merge </a:t>
            </a:r>
            <a:r>
              <a:rPr lang="es" sz="1000"/>
              <a:t>columns</a:t>
            </a:r>
            <a:endParaRPr sz="100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388" y="2480763"/>
            <a:ext cx="4587859" cy="12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3055000" y="1361272"/>
            <a:ext cx="974700" cy="4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merge queries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5641100" y="2034850"/>
            <a:ext cx="1969800" cy="43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renaming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675" y="1082775"/>
            <a:ext cx="5405049" cy="349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2792200" y="239775"/>
            <a:ext cx="37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Manage Relationships</a:t>
            </a:r>
            <a:endParaRPr b="1" sz="24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4104300" y="2098600"/>
            <a:ext cx="517800" cy="505800"/>
          </a:xfrm>
          <a:prstGeom prst="noSmoking">
            <a:avLst>
              <a:gd fmla="val 18750" name="adj"/>
            </a:avLst>
          </a:prstGeom>
          <a:noFill/>
          <a:ln cap="flat" cmpd="sng" w="9525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8"/>
          <p:cNvCxnSpPr>
            <a:stCxn id="249" idx="5"/>
            <a:endCxn id="251" idx="1"/>
          </p:cNvCxnSpPr>
          <p:nvPr/>
        </p:nvCxnSpPr>
        <p:spPr>
          <a:xfrm flipH="1" rot="10800000">
            <a:off x="4546270" y="1544527"/>
            <a:ext cx="1956900" cy="985800"/>
          </a:xfrm>
          <a:prstGeom prst="straightConnector1">
            <a:avLst/>
          </a:prstGeom>
          <a:noFill/>
          <a:ln cap="flat" cmpd="sng" w="9525">
            <a:solidFill>
              <a:srgbClr val="C7372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8"/>
          <p:cNvSpPr txBox="1"/>
          <p:nvPr/>
        </p:nvSpPr>
        <p:spPr>
          <a:xfrm>
            <a:off x="6503225" y="951950"/>
            <a:ext cx="1624200" cy="118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Not needed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(Already have merge feedback category and rating range)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5052725" y="3142725"/>
            <a:ext cx="517800" cy="505800"/>
          </a:xfrm>
          <a:prstGeom prst="noSmoking">
            <a:avLst>
              <a:gd fmla="val 18750" name="adj"/>
            </a:avLst>
          </a:prstGeom>
          <a:noFill/>
          <a:ln cap="flat" cmpd="sng" w="9525">
            <a:solidFill>
              <a:srgbClr val="C73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8"/>
          <p:cNvCxnSpPr>
            <a:stCxn id="252" idx="0"/>
            <a:endCxn id="251" idx="1"/>
          </p:cNvCxnSpPr>
          <p:nvPr/>
        </p:nvCxnSpPr>
        <p:spPr>
          <a:xfrm flipH="1" rot="10800000">
            <a:off x="5311625" y="1544625"/>
            <a:ext cx="1191600" cy="1598100"/>
          </a:xfrm>
          <a:prstGeom prst="straightConnector1">
            <a:avLst/>
          </a:prstGeom>
          <a:noFill/>
          <a:ln cap="flat" cmpd="sng" w="9525">
            <a:solidFill>
              <a:srgbClr val="C7372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>
            <a:endCxn id="255" idx="3"/>
          </p:cNvCxnSpPr>
          <p:nvPr/>
        </p:nvCxnSpPr>
        <p:spPr>
          <a:xfrm flipH="1">
            <a:off x="2467275" y="3421900"/>
            <a:ext cx="1079100" cy="1047000"/>
          </a:xfrm>
          <a:prstGeom prst="straightConnector1">
            <a:avLst/>
          </a:prstGeom>
          <a:noFill/>
          <a:ln cap="flat" cmpd="sng" w="9525">
            <a:solidFill>
              <a:srgbClr val="C7372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8"/>
          <p:cNvSpPr txBox="1"/>
          <p:nvPr/>
        </p:nvSpPr>
        <p:spPr>
          <a:xfrm>
            <a:off x="843075" y="4122550"/>
            <a:ext cx="1624200" cy="69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Linked with ID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One to many relationship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1598325" y="508400"/>
            <a:ext cx="626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Data Analysis Expressions (DAX)</a:t>
            </a:r>
            <a:endParaRPr sz="3000"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825" y="1268613"/>
            <a:ext cx="4502865" cy="21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/>
          <p:nvPr/>
        </p:nvSpPr>
        <p:spPr>
          <a:xfrm>
            <a:off x="2724525" y="3744800"/>
            <a:ext cx="3146700" cy="1078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Determine NPS of each customers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634600" y="2524125"/>
            <a:ext cx="29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NPS = </a:t>
            </a:r>
            <a:r>
              <a:rPr lang="es" sz="900">
                <a:solidFill>
                  <a:srgbClr val="3165B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General[NPS Rating]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"Promoters"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3165B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General[NPS Rating]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"Detractors"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"Passives"</a:t>
            </a:r>
            <a:r>
              <a:rPr lang="es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620200" y="14707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Promoters (9-10 rating)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Passives (7-8 rating)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Detractors (1-6 rating)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/>
        </p:nvSpPr>
        <p:spPr>
          <a:xfrm>
            <a:off x="108150" y="173075"/>
            <a:ext cx="89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Creating measures for NPS Score</a:t>
            </a:r>
            <a:endParaRPr b="1" sz="30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1211500" y="1009600"/>
            <a:ext cx="731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NPS = Percentage of Promoters  - Percentage of Detractors 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50" y="1630725"/>
            <a:ext cx="72771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0" y="2039825"/>
            <a:ext cx="71342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750" y="2439400"/>
            <a:ext cx="402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038" y="2992675"/>
            <a:ext cx="2188500" cy="16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79" l="0" r="527" t="1067"/>
          <a:stretch/>
        </p:blipFill>
        <p:spPr>
          <a:xfrm>
            <a:off x="0" y="-16100"/>
            <a:ext cx="9172644" cy="51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>
            <p:ph type="title"/>
          </p:nvPr>
        </p:nvSpPr>
        <p:spPr>
          <a:xfrm>
            <a:off x="1033575" y="2069700"/>
            <a:ext cx="7105500" cy="9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Set-up Dashboard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 rotWithShape="1">
          <a:blip r:embed="rId3">
            <a:alphaModFix/>
          </a:blip>
          <a:srcRect b="0" l="514" r="544" t="1215"/>
          <a:stretch/>
        </p:blipFill>
        <p:spPr>
          <a:xfrm>
            <a:off x="0" y="0"/>
            <a:ext cx="9144001" cy="514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>
            <p:ph type="title"/>
          </p:nvPr>
        </p:nvSpPr>
        <p:spPr>
          <a:xfrm>
            <a:off x="556500" y="0"/>
            <a:ext cx="80310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Add Visuals to Dashboard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b="0" l="514" r="544" t="1215"/>
          <a:stretch/>
        </p:blipFill>
        <p:spPr>
          <a:xfrm>
            <a:off x="0" y="0"/>
            <a:ext cx="9144001" cy="514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/>
          <p:nvPr/>
        </p:nvSpPr>
        <p:spPr>
          <a:xfrm>
            <a:off x="-125" y="1202075"/>
            <a:ext cx="9144000" cy="39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 txBox="1"/>
          <p:nvPr/>
        </p:nvSpPr>
        <p:spPr>
          <a:xfrm flipH="1" rot="8100000">
            <a:off x="2646805" y="1061790"/>
            <a:ext cx="1223578" cy="12927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↶</a:t>
            </a:r>
            <a:endParaRPr sz="7200"/>
          </a:p>
        </p:txBody>
      </p:sp>
      <p:sp>
        <p:nvSpPr>
          <p:cNvPr id="294" name="Google Shape;294;p43"/>
          <p:cNvSpPr txBox="1"/>
          <p:nvPr/>
        </p:nvSpPr>
        <p:spPr>
          <a:xfrm flipH="1" rot="-7406910">
            <a:off x="4403747" y="904086"/>
            <a:ext cx="1223541" cy="1293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↷</a:t>
            </a:r>
            <a:endParaRPr sz="7200"/>
          </a:p>
        </p:txBody>
      </p:sp>
      <p:sp>
        <p:nvSpPr>
          <p:cNvPr id="295" name="Google Shape;295;p43"/>
          <p:cNvSpPr txBox="1"/>
          <p:nvPr>
            <p:ph type="title"/>
          </p:nvPr>
        </p:nvSpPr>
        <p:spPr>
          <a:xfrm>
            <a:off x="3929150" y="4104700"/>
            <a:ext cx="17793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Slicer - Gender</a:t>
            </a:r>
            <a:endParaRPr b="0" sz="1900"/>
          </a:p>
        </p:txBody>
      </p:sp>
      <p:sp>
        <p:nvSpPr>
          <p:cNvPr id="296" name="Google Shape;296;p43"/>
          <p:cNvSpPr txBox="1"/>
          <p:nvPr>
            <p:ph type="title"/>
          </p:nvPr>
        </p:nvSpPr>
        <p:spPr>
          <a:xfrm>
            <a:off x="2823100" y="2558975"/>
            <a:ext cx="1900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Slicer - Purpose</a:t>
            </a:r>
            <a:endParaRPr b="0" sz="1900"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25" y="1640575"/>
            <a:ext cx="2518175" cy="31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375" y="1615700"/>
            <a:ext cx="3085750" cy="32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514" r="544" t="1215"/>
          <a:stretch/>
        </p:blipFill>
        <p:spPr>
          <a:xfrm>
            <a:off x="0" y="0"/>
            <a:ext cx="9144001" cy="514190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/>
          <p:nvPr/>
        </p:nvSpPr>
        <p:spPr>
          <a:xfrm>
            <a:off x="2239450" y="-50"/>
            <a:ext cx="6904500" cy="51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675" y="291175"/>
            <a:ext cx="2620200" cy="3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/>
        </p:nvSpPr>
        <p:spPr>
          <a:xfrm>
            <a:off x="2239450" y="1924440"/>
            <a:ext cx="129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←</a:t>
            </a:r>
            <a:endParaRPr sz="6000"/>
          </a:p>
        </p:txBody>
      </p:sp>
      <p:sp>
        <p:nvSpPr>
          <p:cNvPr id="307" name="Google Shape;307;p44"/>
          <p:cNvSpPr txBox="1"/>
          <p:nvPr/>
        </p:nvSpPr>
        <p:spPr>
          <a:xfrm>
            <a:off x="2340600" y="3507240"/>
            <a:ext cx="129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←</a:t>
            </a:r>
            <a:endParaRPr sz="6000"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225" y="1354800"/>
            <a:ext cx="2981925" cy="3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>
            <p:ph type="title"/>
          </p:nvPr>
        </p:nvSpPr>
        <p:spPr>
          <a:xfrm>
            <a:off x="5705650" y="385725"/>
            <a:ext cx="26202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Gauge </a:t>
            </a:r>
            <a:r>
              <a:rPr b="0" lang="es" sz="1900"/>
              <a:t>- NPS score</a:t>
            </a:r>
            <a:endParaRPr b="0" sz="1900"/>
          </a:p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3197400" y="3853450"/>
            <a:ext cx="27492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Clustered bar chart - count of NPS category</a:t>
            </a:r>
            <a:endParaRPr b="0"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 b="0" l="515" r="4019" t="1215"/>
          <a:stretch/>
        </p:blipFill>
        <p:spPr>
          <a:xfrm>
            <a:off x="321475" y="750"/>
            <a:ext cx="8822700" cy="51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/>
          <p:nvPr/>
        </p:nvSpPr>
        <p:spPr>
          <a:xfrm>
            <a:off x="321425" y="3199375"/>
            <a:ext cx="8822700" cy="19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321425" y="738"/>
            <a:ext cx="2172300" cy="31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6822850" y="750"/>
            <a:ext cx="2321100" cy="31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0" y="86550"/>
            <a:ext cx="2376500" cy="30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249" y="258055"/>
            <a:ext cx="2172300" cy="26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/>
        </p:nvSpPr>
        <p:spPr>
          <a:xfrm flipH="1" rot="-10799157">
            <a:off x="1751174" y="2856498"/>
            <a:ext cx="122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↶</a:t>
            </a:r>
            <a:endParaRPr sz="7200"/>
          </a:p>
        </p:txBody>
      </p:sp>
      <p:sp>
        <p:nvSpPr>
          <p:cNvPr id="322" name="Google Shape;322;p45"/>
          <p:cNvSpPr txBox="1"/>
          <p:nvPr/>
        </p:nvSpPr>
        <p:spPr>
          <a:xfrm flipH="1" rot="10800000">
            <a:off x="5986542" y="2856508"/>
            <a:ext cx="122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↷</a:t>
            </a:r>
            <a:endParaRPr sz="7200"/>
          </a:p>
        </p:txBody>
      </p:sp>
      <p:sp>
        <p:nvSpPr>
          <p:cNvPr id="323" name="Google Shape;323;p45"/>
          <p:cNvSpPr txBox="1"/>
          <p:nvPr>
            <p:ph type="title"/>
          </p:nvPr>
        </p:nvSpPr>
        <p:spPr>
          <a:xfrm>
            <a:off x="130475" y="3787925"/>
            <a:ext cx="3488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Donut chart - count of purpose</a:t>
            </a:r>
            <a:endParaRPr b="0" sz="1900"/>
          </a:p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5681900" y="3787925"/>
            <a:ext cx="33876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Donut chart - count of g</a:t>
            </a:r>
            <a:r>
              <a:rPr b="0" lang="es" sz="1900"/>
              <a:t>ender</a:t>
            </a:r>
            <a:endParaRPr b="0"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6"/>
          <p:cNvPicPr preferRelativeResize="0"/>
          <p:nvPr/>
        </p:nvPicPr>
        <p:blipFill rotWithShape="1">
          <a:blip r:embed="rId3">
            <a:alphaModFix/>
          </a:blip>
          <a:srcRect b="0" l="514" r="544" t="1215"/>
          <a:stretch/>
        </p:blipFill>
        <p:spPr>
          <a:xfrm>
            <a:off x="0" y="0"/>
            <a:ext cx="9144001" cy="514190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>
            <a:off x="0" y="-50"/>
            <a:ext cx="4694700" cy="51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4694700" y="-50"/>
            <a:ext cx="1761300" cy="317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750" y="425050"/>
            <a:ext cx="2156396" cy="26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50" y="748875"/>
            <a:ext cx="2768900" cy="38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5520150" y="1254240"/>
            <a:ext cx="129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→</a:t>
            </a:r>
            <a:endParaRPr sz="6000"/>
          </a:p>
        </p:txBody>
      </p:sp>
      <p:sp>
        <p:nvSpPr>
          <p:cNvPr id="335" name="Google Shape;335;p46"/>
          <p:cNvSpPr txBox="1"/>
          <p:nvPr/>
        </p:nvSpPr>
        <p:spPr>
          <a:xfrm>
            <a:off x="3673250" y="3840015"/>
            <a:ext cx="129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→</a:t>
            </a:r>
            <a:endParaRPr sz="6000"/>
          </a:p>
        </p:txBody>
      </p:sp>
      <p:sp>
        <p:nvSpPr>
          <p:cNvPr id="336" name="Google Shape;336;p46"/>
          <p:cNvSpPr txBox="1"/>
          <p:nvPr>
            <p:ph type="title"/>
          </p:nvPr>
        </p:nvSpPr>
        <p:spPr>
          <a:xfrm>
            <a:off x="1206300" y="4593200"/>
            <a:ext cx="3488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Ribbon</a:t>
            </a:r>
            <a:r>
              <a:rPr b="0" lang="es" sz="1900"/>
              <a:t> chart - source trend</a:t>
            </a:r>
            <a:endParaRPr b="0" sz="1900"/>
          </a:p>
        </p:txBody>
      </p:sp>
      <p:sp>
        <p:nvSpPr>
          <p:cNvPr id="337" name="Google Shape;337;p46"/>
          <p:cNvSpPr/>
          <p:nvPr/>
        </p:nvSpPr>
        <p:spPr>
          <a:xfrm>
            <a:off x="6456150" y="-50"/>
            <a:ext cx="2688000" cy="6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 txBox="1"/>
          <p:nvPr>
            <p:ph type="title"/>
          </p:nvPr>
        </p:nvSpPr>
        <p:spPr>
          <a:xfrm>
            <a:off x="124650" y="-50"/>
            <a:ext cx="9019200" cy="4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Clustered column</a:t>
            </a:r>
            <a:r>
              <a:rPr b="0" lang="es" sz="1800"/>
              <a:t> chart - feedback (sum of rating score per each feedback category)</a:t>
            </a:r>
            <a:endParaRPr b="0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79" l="0" r="527" t="1067"/>
          <a:stretch/>
        </p:blipFill>
        <p:spPr>
          <a:xfrm>
            <a:off x="0" y="-16100"/>
            <a:ext cx="9172644" cy="5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 b="0" l="0" r="546" t="0"/>
          <a:stretch/>
        </p:blipFill>
        <p:spPr>
          <a:xfrm>
            <a:off x="0" y="0"/>
            <a:ext cx="9143999" cy="515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 rotWithShape="1">
          <a:blip r:embed="rId3">
            <a:alphaModFix/>
          </a:blip>
          <a:srcRect b="79" l="0" r="527" t="1067"/>
          <a:stretch/>
        </p:blipFill>
        <p:spPr>
          <a:xfrm>
            <a:off x="0" y="-16100"/>
            <a:ext cx="9172644" cy="51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/>
          <p:nvPr/>
        </p:nvSpPr>
        <p:spPr>
          <a:xfrm>
            <a:off x="0" y="652675"/>
            <a:ext cx="2232900" cy="14049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/>
          <p:nvPr/>
        </p:nvSpPr>
        <p:spPr>
          <a:xfrm>
            <a:off x="6247800" y="0"/>
            <a:ext cx="2896200" cy="7608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962" y="2057563"/>
            <a:ext cx="2468087" cy="299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450" y="2347825"/>
            <a:ext cx="2232900" cy="270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908" y="1459750"/>
            <a:ext cx="2719986" cy="2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8"/>
          <p:cNvSpPr/>
          <p:nvPr/>
        </p:nvSpPr>
        <p:spPr>
          <a:xfrm>
            <a:off x="0" y="-59375"/>
            <a:ext cx="4976100" cy="7122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2392400" y="663550"/>
            <a:ext cx="2007600" cy="13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5075" y="728950"/>
            <a:ext cx="1893325" cy="11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/>
        </p:nvSpPr>
        <p:spPr>
          <a:xfrm flipH="1" rot="10800000">
            <a:off x="1329474" y="1510826"/>
            <a:ext cx="1125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chemeClr val="lt1"/>
                </a:solidFill>
              </a:rPr>
              <a:t>↷</a:t>
            </a:r>
            <a:endParaRPr sz="5300">
              <a:solidFill>
                <a:schemeClr val="lt1"/>
              </a:solidFill>
            </a:endParaRPr>
          </a:p>
        </p:txBody>
      </p:sp>
      <p:sp>
        <p:nvSpPr>
          <p:cNvPr id="358" name="Google Shape;358;p48"/>
          <p:cNvSpPr txBox="1"/>
          <p:nvPr>
            <p:ph type="title"/>
          </p:nvPr>
        </p:nvSpPr>
        <p:spPr>
          <a:xfrm>
            <a:off x="6373350" y="881375"/>
            <a:ext cx="2645100" cy="457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Slicer of checkout date</a:t>
            </a:r>
            <a:endParaRPr b="0" sz="1900"/>
          </a:p>
        </p:txBody>
      </p:sp>
      <p:sp>
        <p:nvSpPr>
          <p:cNvPr id="359" name="Google Shape;359;p48"/>
          <p:cNvSpPr txBox="1"/>
          <p:nvPr>
            <p:ph type="title"/>
          </p:nvPr>
        </p:nvSpPr>
        <p:spPr>
          <a:xfrm>
            <a:off x="90700" y="1890025"/>
            <a:ext cx="1600200" cy="403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/>
              <a:t>Overall rating</a:t>
            </a:r>
            <a:endParaRPr b="0" sz="1800"/>
          </a:p>
        </p:txBody>
      </p:sp>
      <p:sp>
        <p:nvSpPr>
          <p:cNvPr id="360" name="Google Shape;360;p48"/>
          <p:cNvSpPr txBox="1"/>
          <p:nvPr>
            <p:ph type="title"/>
          </p:nvPr>
        </p:nvSpPr>
        <p:spPr>
          <a:xfrm>
            <a:off x="4751750" y="95125"/>
            <a:ext cx="745500" cy="403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900"/>
              <a:t>Title</a:t>
            </a:r>
            <a:endParaRPr b="0"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38" y="647816"/>
            <a:ext cx="3835545" cy="21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11" y="2850065"/>
            <a:ext cx="3823801" cy="21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303" y="2850066"/>
            <a:ext cx="3805775" cy="2164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 txBox="1"/>
          <p:nvPr/>
        </p:nvSpPr>
        <p:spPr>
          <a:xfrm>
            <a:off x="108150" y="0"/>
            <a:ext cx="89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rPr>
              <a:t>Examples of adjusting the slicers</a:t>
            </a:r>
            <a:endParaRPr b="1" sz="3000">
              <a:solidFill>
                <a:srgbClr val="1934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1299" y="646500"/>
            <a:ext cx="3805775" cy="215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0"/>
          <p:cNvPicPr preferRelativeResize="0"/>
          <p:nvPr/>
        </p:nvPicPr>
        <p:blipFill rotWithShape="1">
          <a:blip r:embed="rId3">
            <a:alphaModFix/>
          </a:blip>
          <a:srcRect b="79" l="0" r="527" t="1067"/>
          <a:stretch/>
        </p:blipFill>
        <p:spPr>
          <a:xfrm>
            <a:off x="0" y="-16100"/>
            <a:ext cx="9172644" cy="5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126850" y="257125"/>
            <a:ext cx="46389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100"/>
              <a:t>Data Acquisition</a:t>
            </a:r>
            <a:endParaRPr sz="4100">
              <a:solidFill>
                <a:srgbClr val="193441"/>
              </a:solidFill>
            </a:endParaRPr>
          </a:p>
        </p:txBody>
      </p:sp>
      <p:sp>
        <p:nvSpPr>
          <p:cNvPr id="164" name="Google Shape;164;p30"/>
          <p:cNvSpPr txBox="1"/>
          <p:nvPr>
            <p:ph idx="2" type="title"/>
          </p:nvPr>
        </p:nvSpPr>
        <p:spPr>
          <a:xfrm>
            <a:off x="632213" y="1377350"/>
            <a:ext cx="4032000" cy="20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35353"/>
                </a:solidFill>
              </a:rPr>
              <a:t>Microsoft form </a:t>
            </a:r>
            <a:r>
              <a:rPr lang="es">
                <a:solidFill>
                  <a:srgbClr val="535353"/>
                </a:solidFill>
              </a:rPr>
              <a:t>survey</a:t>
            </a:r>
            <a:endParaRPr>
              <a:solidFill>
                <a:srgbClr val="53535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Char char="-"/>
            </a:pPr>
            <a:r>
              <a:rPr lang="es">
                <a:solidFill>
                  <a:srgbClr val="535353"/>
                </a:solidFill>
              </a:rPr>
              <a:t>Share URL</a:t>
            </a:r>
            <a:endParaRPr>
              <a:solidFill>
                <a:srgbClr val="53535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Char char="-"/>
            </a:pPr>
            <a:r>
              <a:rPr lang="es">
                <a:solidFill>
                  <a:srgbClr val="535353"/>
                </a:solidFill>
              </a:rPr>
              <a:t>Mail</a:t>
            </a:r>
            <a:endParaRPr>
              <a:solidFill>
                <a:srgbClr val="53535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Char char="-"/>
            </a:pPr>
            <a:r>
              <a:rPr lang="es">
                <a:solidFill>
                  <a:srgbClr val="535353"/>
                </a:solidFill>
              </a:rPr>
              <a:t>QR code</a:t>
            </a:r>
            <a:endParaRPr>
              <a:solidFill>
                <a:srgbClr val="53535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Char char="-"/>
            </a:pPr>
            <a:r>
              <a:rPr lang="es">
                <a:solidFill>
                  <a:srgbClr val="535353"/>
                </a:solidFill>
              </a:rPr>
              <a:t>E</a:t>
            </a:r>
            <a:r>
              <a:rPr lang="es">
                <a:solidFill>
                  <a:srgbClr val="535353"/>
                </a:solidFill>
              </a:rPr>
              <a:t>mbedded </a:t>
            </a:r>
            <a:r>
              <a:rPr lang="es">
                <a:solidFill>
                  <a:srgbClr val="535353"/>
                </a:solidFill>
              </a:rPr>
              <a:t>html</a:t>
            </a:r>
            <a:endParaRPr>
              <a:solidFill>
                <a:srgbClr val="53535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Char char="-"/>
            </a:pPr>
            <a:r>
              <a:rPr lang="es">
                <a:solidFill>
                  <a:srgbClr val="535353"/>
                </a:solidFill>
              </a:rPr>
              <a:t>Social media</a:t>
            </a:r>
            <a:endParaRPr>
              <a:solidFill>
                <a:srgbClr val="5353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30910" l="0" r="0" t="0"/>
          <a:stretch/>
        </p:blipFill>
        <p:spPr>
          <a:xfrm>
            <a:off x="4967675" y="325900"/>
            <a:ext cx="4032001" cy="29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63335" l="0" r="0" t="0"/>
          <a:stretch/>
        </p:blipFill>
        <p:spPr>
          <a:xfrm>
            <a:off x="591035" y="3239650"/>
            <a:ext cx="4114375" cy="15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75" y="3414050"/>
            <a:ext cx="3904325" cy="13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7966400" y="4421850"/>
            <a:ext cx="827700" cy="346800"/>
          </a:xfrm>
          <a:prstGeom prst="ellipse">
            <a:avLst/>
          </a:prstGeom>
          <a:noFill/>
          <a:ln cap="flat" cmpd="sng" w="952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chemeClr val="accent5"/>
              </a:highlight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7079000" y="3239650"/>
            <a:ext cx="1400700" cy="354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Convert to excel and export to Power BI</a:t>
            </a:r>
            <a:endParaRPr sz="1000"/>
          </a:p>
        </p:txBody>
      </p:sp>
      <p:cxnSp>
        <p:nvCxnSpPr>
          <p:cNvPr id="170" name="Google Shape;170;p30"/>
          <p:cNvCxnSpPr>
            <a:stCxn id="168" idx="1"/>
          </p:cNvCxnSpPr>
          <p:nvPr/>
        </p:nvCxnSpPr>
        <p:spPr>
          <a:xfrm rot="10800000">
            <a:off x="7824814" y="3622438"/>
            <a:ext cx="262800" cy="8502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30"/>
          <p:cNvSpPr/>
          <p:nvPr/>
        </p:nvSpPr>
        <p:spPr>
          <a:xfrm>
            <a:off x="527375" y="3325225"/>
            <a:ext cx="2026800" cy="456900"/>
          </a:xfrm>
          <a:prstGeom prst="ellipse">
            <a:avLst/>
          </a:prstGeom>
          <a:noFill/>
          <a:ln cap="flat" cmpd="sng" w="9525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highlight>
                <a:schemeClr val="accent5"/>
              </a:highlight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2941150" y="3325225"/>
            <a:ext cx="1824600" cy="354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Variety ways to collect data</a:t>
            </a:r>
            <a:endParaRPr sz="1000"/>
          </a:p>
        </p:txBody>
      </p:sp>
      <p:cxnSp>
        <p:nvCxnSpPr>
          <p:cNvPr id="173" name="Google Shape;173;p30"/>
          <p:cNvCxnSpPr>
            <a:endCxn id="172" idx="1"/>
          </p:cNvCxnSpPr>
          <p:nvPr/>
        </p:nvCxnSpPr>
        <p:spPr>
          <a:xfrm flipH="1" rot="10800000">
            <a:off x="2554150" y="3502525"/>
            <a:ext cx="387000" cy="27900"/>
          </a:xfrm>
          <a:prstGeom prst="straightConnector1">
            <a:avLst/>
          </a:prstGeom>
          <a:noFill/>
          <a:ln cap="flat" cmpd="sng" w="9525">
            <a:solidFill>
              <a:srgbClr val="E76A2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98275" y="1388600"/>
            <a:ext cx="424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100"/>
              <a:t>Data Acquisition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2" type="title"/>
          </p:nvPr>
        </p:nvSpPr>
        <p:spPr>
          <a:xfrm>
            <a:off x="463975" y="2461775"/>
            <a:ext cx="7428900" cy="24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We use this question on our survey to obtain NPS score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NPS (Net Promoter Score) is a metric used to gauge customer satisfaction.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The </a:t>
            </a:r>
            <a:r>
              <a:rPr lang="es">
                <a:solidFill>
                  <a:schemeClr val="accent3"/>
                </a:solidFill>
              </a:rPr>
              <a:t>respondents</a:t>
            </a:r>
            <a:r>
              <a:rPr lang="es">
                <a:solidFill>
                  <a:schemeClr val="accent3"/>
                </a:solidFill>
              </a:rPr>
              <a:t> were divided </a:t>
            </a:r>
            <a:endParaRPr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AutoNum type="arabicPeriod"/>
            </a:pPr>
            <a:r>
              <a:rPr lang="es">
                <a:solidFill>
                  <a:schemeClr val="accent3"/>
                </a:solidFill>
              </a:rPr>
              <a:t>Promoters (9-10 rating)</a:t>
            </a:r>
            <a:endParaRPr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AutoNum type="arabicPeriod"/>
            </a:pPr>
            <a:r>
              <a:rPr lang="es">
                <a:solidFill>
                  <a:schemeClr val="accent3"/>
                </a:solidFill>
              </a:rPr>
              <a:t>Passives (7-8 rating)</a:t>
            </a:r>
            <a:endParaRPr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AutoNum type="arabicPeriod"/>
            </a:pPr>
            <a:r>
              <a:rPr lang="es">
                <a:solidFill>
                  <a:schemeClr val="accent3"/>
                </a:solidFill>
              </a:rPr>
              <a:t>Detractors (1-6 rating)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NPS =</a:t>
            </a:r>
            <a:r>
              <a:rPr lang="es">
                <a:solidFill>
                  <a:schemeClr val="accent3"/>
                </a:solidFill>
              </a:rPr>
              <a:t> Percentage of P</a:t>
            </a:r>
            <a:r>
              <a:rPr lang="es">
                <a:solidFill>
                  <a:schemeClr val="accent3"/>
                </a:solidFill>
              </a:rPr>
              <a:t>romoters  - </a:t>
            </a:r>
            <a:r>
              <a:rPr lang="es">
                <a:solidFill>
                  <a:schemeClr val="accent3"/>
                </a:solidFill>
              </a:rPr>
              <a:t>Percentage</a:t>
            </a:r>
            <a:r>
              <a:rPr lang="es">
                <a:solidFill>
                  <a:schemeClr val="accent3"/>
                </a:solidFill>
              </a:rPr>
              <a:t> of Detractors 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" y="1388600"/>
            <a:ext cx="6126126" cy="9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743525" y="575900"/>
            <a:ext cx="17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Mock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11939" l="932" r="932" t="32554"/>
          <a:stretch/>
        </p:blipFill>
        <p:spPr>
          <a:xfrm>
            <a:off x="0" y="1696200"/>
            <a:ext cx="9143997" cy="344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8379"/>
            <a:ext cx="9143999" cy="390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560150" y="405275"/>
            <a:ext cx="303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s"/>
              <a:t>Data Transformation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11939" l="932" r="932" t="32554"/>
          <a:stretch/>
        </p:blipFill>
        <p:spPr>
          <a:xfrm>
            <a:off x="0" y="1696200"/>
            <a:ext cx="9144000" cy="344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3250"/>
            <a:ext cx="9144001" cy="36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672525" y="10300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2. Remove irrelevant data</a:t>
            </a:r>
            <a:endParaRPr sz="16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4733150" y="3817300"/>
            <a:ext cx="41016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>
            <p:ph type="title"/>
          </p:nvPr>
        </p:nvSpPr>
        <p:spPr>
          <a:xfrm>
            <a:off x="5189925" y="787375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Data Transformation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835400" y="1106050"/>
            <a:ext cx="4308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58585"/>
                </a:solidFill>
              </a:rPr>
              <a:t>Separate</a:t>
            </a:r>
            <a:r>
              <a:rPr lang="es">
                <a:solidFill>
                  <a:srgbClr val="858585"/>
                </a:solidFill>
              </a:rPr>
              <a:t> feedback table by duplication:</a:t>
            </a:r>
            <a:endParaRPr>
              <a:solidFill>
                <a:srgbClr val="858585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Char char="-"/>
            </a:pPr>
            <a:r>
              <a:rPr lang="es">
                <a:solidFill>
                  <a:srgbClr val="858585"/>
                </a:solidFill>
              </a:rPr>
              <a:t>General questions </a:t>
            </a:r>
            <a:endParaRPr>
              <a:solidFill>
                <a:srgbClr val="858585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Char char="-"/>
            </a:pPr>
            <a:r>
              <a:rPr lang="es">
                <a:solidFill>
                  <a:srgbClr val="858585"/>
                </a:solidFill>
              </a:rPr>
              <a:t>Feedback questions</a:t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58585"/>
                </a:solidFill>
              </a:rPr>
              <a:t>Rename the table and remove </a:t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58585"/>
                </a:solidFill>
              </a:rPr>
              <a:t>irrelevant column from each table</a:t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858585"/>
                </a:solidFill>
              </a:rPr>
              <a:t>*</a:t>
            </a:r>
            <a:r>
              <a:rPr lang="es" sz="1400">
                <a:solidFill>
                  <a:srgbClr val="858585"/>
                </a:solidFill>
              </a:rPr>
              <a:t>Customer ID for each table will be kept  because it is a primary key!</a:t>
            </a:r>
            <a:endParaRPr sz="1400"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</p:txBody>
      </p:sp>
      <p:sp>
        <p:nvSpPr>
          <p:cNvPr id="203" name="Google Shape;203;p34"/>
          <p:cNvSpPr txBox="1"/>
          <p:nvPr>
            <p:ph idx="2" type="body"/>
          </p:nvPr>
        </p:nvSpPr>
        <p:spPr>
          <a:xfrm>
            <a:off x="5014575" y="4154525"/>
            <a:ext cx="35475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Separate feedback table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53" y="198325"/>
            <a:ext cx="2001300" cy="2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138" y="693348"/>
            <a:ext cx="1429450" cy="2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/>
          <p:nvPr/>
        </p:nvSpPr>
        <p:spPr>
          <a:xfrm>
            <a:off x="2518500" y="1443300"/>
            <a:ext cx="385500" cy="3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5">
            <a:alphaModFix/>
          </a:blip>
          <a:srcRect b="0" l="35174" r="0" t="0"/>
          <a:stretch/>
        </p:blipFill>
        <p:spPr>
          <a:xfrm>
            <a:off x="411050" y="3399275"/>
            <a:ext cx="3989101" cy="14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5174625" y="117715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/>
              <a:t>Data Transformation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5776975" y="3876350"/>
            <a:ext cx="5910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 </a:t>
            </a:r>
            <a:r>
              <a:rPr lang="es">
                <a:solidFill>
                  <a:schemeClr val="lt1"/>
                </a:solidFill>
              </a:rPr>
              <a:t>Rename </a:t>
            </a:r>
            <a:r>
              <a:rPr lang="es">
                <a:solidFill>
                  <a:schemeClr val="lt1"/>
                </a:solidFill>
              </a:rPr>
              <a:t>columns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3" y="1065850"/>
            <a:ext cx="7698576" cy="11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 rotWithShape="1">
          <a:blip r:embed="rId4">
            <a:alphaModFix/>
          </a:blip>
          <a:srcRect b="0" l="49979" r="0" t="0"/>
          <a:stretch/>
        </p:blipFill>
        <p:spPr>
          <a:xfrm>
            <a:off x="1994724" y="2726675"/>
            <a:ext cx="4421299" cy="8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4127025" y="2184238"/>
            <a:ext cx="466200" cy="45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404600" y="465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Feedback table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5265775" y="3817300"/>
            <a:ext cx="35691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Unpivot ID </a:t>
            </a: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columns</a:t>
            </a:r>
            <a:endParaRPr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231125" y="2524625"/>
            <a:ext cx="363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ransform data into three columns according to ID 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Feedback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Rating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0" y="507525"/>
            <a:ext cx="5822775" cy="149535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/>
          <p:nvPr/>
        </p:nvSpPr>
        <p:spPr>
          <a:xfrm>
            <a:off x="2317215" y="2097514"/>
            <a:ext cx="581100" cy="26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C30"/>
              </a:solidFill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65" y="2454336"/>
            <a:ext cx="3845633" cy="79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/>
        </p:nvSpPr>
        <p:spPr>
          <a:xfrm>
            <a:off x="492175" y="76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Feedback table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350" y="3539699"/>
            <a:ext cx="2558975" cy="14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